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Lobster"/>
      <p:regular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640A6D-85B6-4302-B61A-6E08CB94F1EB}">
  <a:tblStyle styleId="{4B640A6D-85B6-4302-B61A-6E08CB94F1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1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Oswald-regular.fntdata"/><Relationship Id="rId16" Type="http://schemas.openxmlformats.org/officeDocument/2006/relationships/slide" Target="slides/slide10.xml"/><Relationship Id="rId38" Type="http://schemas.openxmlformats.org/officeDocument/2006/relationships/font" Target="fonts/Lobster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600cba85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b600cba85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600cba79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b600cba79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600cba85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b600cba85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600cba85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b600cba85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600cba85e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600cba85e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600cba7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b600cba7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600cba8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b600cba8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600cba85e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b600cba85e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600cba85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b600cba85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600cba85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b600cba85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600cba85e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b600cba85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600cba85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b600cba85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600ce3ab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b600ce3ab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600cba85e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b600cba85e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600cba85e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b600cba85e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600cba7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b600cba7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600cba85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b600cba85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600cba79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b600cba79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600cba8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b600cba8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600cba85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b600cba85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600cba85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b600cba85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600cba85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b600cba85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8181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823475"/>
            <a:ext cx="77040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2835600"/>
            <a:ext cx="770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  <p15:guide id="2" orient="horz" pos="2900">
          <p15:clr>
            <a:srgbClr val="FA7B17"/>
          </p15:clr>
        </p15:guide>
        <p15:guide id="3" pos="454">
          <p15:clr>
            <a:srgbClr val="FA7B17"/>
          </p15:clr>
        </p15:guide>
        <p15:guide id="4" pos="530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" type="subTitle"/>
          </p:nvPr>
        </p:nvSpPr>
        <p:spPr>
          <a:xfrm>
            <a:off x="731850" y="1518650"/>
            <a:ext cx="49770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1918813" y="3734681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2" type="subTitle"/>
          </p:nvPr>
        </p:nvSpPr>
        <p:spPr>
          <a:xfrm>
            <a:off x="1918813" y="3269868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2" name="Google Shape;72;p12"/>
          <p:cNvSpPr txBox="1"/>
          <p:nvPr>
            <p:ph idx="3" type="subTitle"/>
          </p:nvPr>
        </p:nvSpPr>
        <p:spPr>
          <a:xfrm>
            <a:off x="6138925" y="1984094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6138925" y="1526304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" name="Google Shape;74;p12"/>
          <p:cNvSpPr txBox="1"/>
          <p:nvPr>
            <p:ph idx="5" type="subTitle"/>
          </p:nvPr>
        </p:nvSpPr>
        <p:spPr>
          <a:xfrm>
            <a:off x="6138925" y="3734681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6138925" y="3269868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2"/>
          <p:cNvSpPr txBox="1"/>
          <p:nvPr>
            <p:ph idx="7" type="subTitle"/>
          </p:nvPr>
        </p:nvSpPr>
        <p:spPr>
          <a:xfrm>
            <a:off x="1918813" y="1984094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1918813" y="1526304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181818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1296300" y="3897475"/>
            <a:ext cx="65514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Font typeface="Lobster"/>
              <a:buNone/>
              <a:defRPr sz="3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Font typeface="Lobster"/>
              <a:buNone/>
              <a:defRPr sz="3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Font typeface="Lobster"/>
              <a:buNone/>
              <a:defRPr sz="3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Font typeface="Lobster"/>
              <a:buNone/>
              <a:defRPr sz="3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Font typeface="Lobster"/>
              <a:buNone/>
              <a:defRPr sz="3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Font typeface="Lobster"/>
              <a:buNone/>
              <a:defRPr sz="3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Font typeface="Lobster"/>
              <a:buNone/>
              <a:defRPr sz="3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Font typeface="Lobster"/>
              <a:buNone/>
              <a:defRPr sz="3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Font typeface="Lobster"/>
              <a:buNone/>
              <a:defRPr sz="3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720025" y="4091690"/>
            <a:ext cx="2200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2" type="subTitle"/>
          </p:nvPr>
        </p:nvSpPr>
        <p:spPr>
          <a:xfrm>
            <a:off x="720025" y="3651629"/>
            <a:ext cx="2200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4"/>
          <p:cNvSpPr txBox="1"/>
          <p:nvPr>
            <p:ph idx="3" type="subTitle"/>
          </p:nvPr>
        </p:nvSpPr>
        <p:spPr>
          <a:xfrm>
            <a:off x="3471606" y="4091690"/>
            <a:ext cx="2200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4" type="subTitle"/>
          </p:nvPr>
        </p:nvSpPr>
        <p:spPr>
          <a:xfrm>
            <a:off x="3471608" y="3647863"/>
            <a:ext cx="2200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4"/>
          <p:cNvSpPr txBox="1"/>
          <p:nvPr>
            <p:ph idx="5" type="subTitle"/>
          </p:nvPr>
        </p:nvSpPr>
        <p:spPr>
          <a:xfrm>
            <a:off x="6223175" y="4091690"/>
            <a:ext cx="2200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6" type="subTitle"/>
          </p:nvPr>
        </p:nvSpPr>
        <p:spPr>
          <a:xfrm>
            <a:off x="6223179" y="3651629"/>
            <a:ext cx="22008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4"/>
          <p:cNvSpPr txBox="1"/>
          <p:nvPr>
            <p:ph idx="7" type="subTitle"/>
          </p:nvPr>
        </p:nvSpPr>
        <p:spPr>
          <a:xfrm>
            <a:off x="720025" y="2254615"/>
            <a:ext cx="2200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8" type="subTitle"/>
          </p:nvPr>
        </p:nvSpPr>
        <p:spPr>
          <a:xfrm>
            <a:off x="720025" y="1816394"/>
            <a:ext cx="220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2" name="Google Shape;92;p14"/>
          <p:cNvSpPr txBox="1"/>
          <p:nvPr>
            <p:ph idx="9" type="subTitle"/>
          </p:nvPr>
        </p:nvSpPr>
        <p:spPr>
          <a:xfrm>
            <a:off x="3471606" y="2254615"/>
            <a:ext cx="2200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3" type="subTitle"/>
          </p:nvPr>
        </p:nvSpPr>
        <p:spPr>
          <a:xfrm>
            <a:off x="3471608" y="1812663"/>
            <a:ext cx="220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" name="Google Shape;94;p14"/>
          <p:cNvSpPr txBox="1"/>
          <p:nvPr>
            <p:ph idx="14" type="subTitle"/>
          </p:nvPr>
        </p:nvSpPr>
        <p:spPr>
          <a:xfrm>
            <a:off x="6223175" y="2254615"/>
            <a:ext cx="2200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5" type="subTitle"/>
          </p:nvPr>
        </p:nvSpPr>
        <p:spPr>
          <a:xfrm>
            <a:off x="6223179" y="1816394"/>
            <a:ext cx="220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2" type="title"/>
          </p:nvPr>
        </p:nvSpPr>
        <p:spPr>
          <a:xfrm>
            <a:off x="720000" y="1906888"/>
            <a:ext cx="22008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20013" y="3816900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3" type="subTitle"/>
          </p:nvPr>
        </p:nvSpPr>
        <p:spPr>
          <a:xfrm>
            <a:off x="720013" y="3066850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15"/>
          <p:cNvSpPr txBox="1"/>
          <p:nvPr>
            <p:ph idx="4" type="subTitle"/>
          </p:nvPr>
        </p:nvSpPr>
        <p:spPr>
          <a:xfrm>
            <a:off x="3471600" y="3816900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5" type="subTitle"/>
          </p:nvPr>
        </p:nvSpPr>
        <p:spPr>
          <a:xfrm>
            <a:off x="3471600" y="3062495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" name="Google Shape;104;p15"/>
          <p:cNvSpPr txBox="1"/>
          <p:nvPr>
            <p:ph idx="6" type="subTitle"/>
          </p:nvPr>
        </p:nvSpPr>
        <p:spPr>
          <a:xfrm>
            <a:off x="6223175" y="3816900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7" type="subTitle"/>
          </p:nvPr>
        </p:nvSpPr>
        <p:spPr>
          <a:xfrm>
            <a:off x="6223175" y="3066850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15"/>
          <p:cNvSpPr txBox="1"/>
          <p:nvPr>
            <p:ph idx="8" type="title"/>
          </p:nvPr>
        </p:nvSpPr>
        <p:spPr>
          <a:xfrm>
            <a:off x="3471600" y="1906888"/>
            <a:ext cx="22008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07" name="Google Shape;107;p15"/>
          <p:cNvSpPr txBox="1"/>
          <p:nvPr>
            <p:ph idx="9" type="title"/>
          </p:nvPr>
        </p:nvSpPr>
        <p:spPr>
          <a:xfrm>
            <a:off x="6223200" y="1906888"/>
            <a:ext cx="22008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181818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hasCustomPrompt="1" type="title"/>
          </p:nvPr>
        </p:nvSpPr>
        <p:spPr>
          <a:xfrm>
            <a:off x="720000" y="1197550"/>
            <a:ext cx="77040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724125" y="2778575"/>
            <a:ext cx="77040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BODY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3500" y="540000"/>
            <a:ext cx="385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4946725" y="1901774"/>
            <a:ext cx="3477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2" type="subTitle"/>
          </p:nvPr>
        </p:nvSpPr>
        <p:spPr>
          <a:xfrm>
            <a:off x="4946725" y="1443975"/>
            <a:ext cx="3477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17"/>
          <p:cNvSpPr txBox="1"/>
          <p:nvPr>
            <p:ph idx="3" type="subTitle"/>
          </p:nvPr>
        </p:nvSpPr>
        <p:spPr>
          <a:xfrm>
            <a:off x="4946725" y="3073725"/>
            <a:ext cx="3477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4" type="subTitle"/>
          </p:nvPr>
        </p:nvSpPr>
        <p:spPr>
          <a:xfrm>
            <a:off x="4946725" y="2615925"/>
            <a:ext cx="3477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17"/>
          <p:cNvSpPr txBox="1"/>
          <p:nvPr>
            <p:ph idx="5" type="subTitle"/>
          </p:nvPr>
        </p:nvSpPr>
        <p:spPr>
          <a:xfrm>
            <a:off x="4946725" y="4245675"/>
            <a:ext cx="3477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6" type="subTitle"/>
          </p:nvPr>
        </p:nvSpPr>
        <p:spPr>
          <a:xfrm>
            <a:off x="4946725" y="3787876"/>
            <a:ext cx="3477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724300" y="2976525"/>
            <a:ext cx="3307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2" type="subTitle"/>
          </p:nvPr>
        </p:nvSpPr>
        <p:spPr>
          <a:xfrm>
            <a:off x="1277725" y="4145700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6" name="Google Shape;126;p18"/>
          <p:cNvSpPr txBox="1"/>
          <p:nvPr>
            <p:ph idx="3" type="subTitle"/>
          </p:nvPr>
        </p:nvSpPr>
        <p:spPr>
          <a:xfrm>
            <a:off x="5111975" y="2976525"/>
            <a:ext cx="3307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4" type="subTitle"/>
          </p:nvPr>
        </p:nvSpPr>
        <p:spPr>
          <a:xfrm>
            <a:off x="5665475" y="4141345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Lobster"/>
                <a:ea typeface="Lobster"/>
                <a:cs typeface="Lobster"/>
                <a:sym typeface="Lobs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3500" y="540000"/>
            <a:ext cx="385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4574650" y="1792225"/>
            <a:ext cx="3849300" cy="23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" type="subTitle"/>
          </p:nvPr>
        </p:nvSpPr>
        <p:spPr>
          <a:xfrm>
            <a:off x="720036" y="4030750"/>
            <a:ext cx="19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2" type="subTitle"/>
          </p:nvPr>
        </p:nvSpPr>
        <p:spPr>
          <a:xfrm>
            <a:off x="720025" y="3600250"/>
            <a:ext cx="192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3611706" y="4030752"/>
            <a:ext cx="19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4" type="subTitle"/>
          </p:nvPr>
        </p:nvSpPr>
        <p:spPr>
          <a:xfrm>
            <a:off x="3611700" y="3595899"/>
            <a:ext cx="192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5" type="subTitle"/>
          </p:nvPr>
        </p:nvSpPr>
        <p:spPr>
          <a:xfrm>
            <a:off x="6503376" y="4030750"/>
            <a:ext cx="19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6" type="subTitle"/>
          </p:nvPr>
        </p:nvSpPr>
        <p:spPr>
          <a:xfrm>
            <a:off x="6503375" y="3600250"/>
            <a:ext cx="192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2000"/>
              <a:buFont typeface="Lobster"/>
              <a:buNone/>
              <a:defRPr sz="20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7" type="subTitle"/>
          </p:nvPr>
        </p:nvSpPr>
        <p:spPr>
          <a:xfrm>
            <a:off x="720025" y="3150650"/>
            <a:ext cx="192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8" type="subTitle"/>
          </p:nvPr>
        </p:nvSpPr>
        <p:spPr>
          <a:xfrm>
            <a:off x="3611700" y="3146300"/>
            <a:ext cx="192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9" type="subTitle"/>
          </p:nvPr>
        </p:nvSpPr>
        <p:spPr>
          <a:xfrm>
            <a:off x="6503375" y="3150650"/>
            <a:ext cx="192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14350" y="1314700"/>
            <a:ext cx="7704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1393700" y="3816800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2" type="subTitle"/>
          </p:nvPr>
        </p:nvSpPr>
        <p:spPr>
          <a:xfrm>
            <a:off x="1468475" y="2982675"/>
            <a:ext cx="2051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" name="Google Shape;149;p21"/>
          <p:cNvSpPr txBox="1"/>
          <p:nvPr>
            <p:ph idx="3" type="subTitle"/>
          </p:nvPr>
        </p:nvSpPr>
        <p:spPr>
          <a:xfrm>
            <a:off x="5352400" y="3816800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4" type="subTitle"/>
          </p:nvPr>
        </p:nvSpPr>
        <p:spPr>
          <a:xfrm>
            <a:off x="5427250" y="2982675"/>
            <a:ext cx="2051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solidFill>
          <a:srgbClr val="181818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731775" y="2096850"/>
            <a:ext cx="463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/>
        </p:nvSpPr>
        <p:spPr>
          <a:xfrm>
            <a:off x="731775" y="3714200"/>
            <a:ext cx="338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CREDITS:</a:t>
            </a:r>
            <a:r>
              <a:rPr b="0" i="0" lang="en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This presentation template was created by </a:t>
            </a:r>
            <a:r>
              <a:rPr b="1" i="0" lang="en" sz="1000" u="none" cap="none" strike="noStrike">
                <a:solidFill>
                  <a:srgbClr val="FFFFFF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, including icons by </a:t>
            </a:r>
            <a:r>
              <a:rPr b="1" i="0" lang="en" sz="1000" u="none" cap="none" strike="noStrike">
                <a:solidFill>
                  <a:srgbClr val="FFFFFF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, infographics &amp; images by </a:t>
            </a:r>
            <a:r>
              <a:rPr b="1" i="0" lang="en" sz="1000" u="none" cap="none" strike="noStrike">
                <a:solidFill>
                  <a:srgbClr val="FFFFFF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i="0" sz="1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721525" y="538775"/>
            <a:ext cx="46443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2" type="subTitle"/>
          </p:nvPr>
        </p:nvSpPr>
        <p:spPr>
          <a:xfrm>
            <a:off x="718675" y="1464450"/>
            <a:ext cx="4644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000"/>
              <a:buNone/>
              <a:defRPr sz="2200">
                <a:solidFill>
                  <a:srgbClr val="FF77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bg>
      <p:bgPr>
        <a:solidFill>
          <a:srgbClr val="181818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bg>
      <p:bgPr>
        <a:solidFill>
          <a:srgbClr val="181818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745000" y="1299700"/>
            <a:ext cx="76791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AutoNum type="alphaLcPeriod"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AutoNum type="romanLcPeriod"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AutoNum type="arabicPeriod"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AutoNum type="alphaLcPeriod"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AutoNum type="romanLcPeriod"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AutoNum type="arabicPeriod"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AutoNum type="alphaLcPeriod"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AutoNum type="romanLcPeriod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rgbClr val="181818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65425" y="1873025"/>
            <a:ext cx="10446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2117675" y="1683607"/>
            <a:ext cx="2064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Oswald"/>
              <a:buNone/>
              <a:defRPr sz="2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subTitle"/>
          </p:nvPr>
        </p:nvSpPr>
        <p:spPr>
          <a:xfrm>
            <a:off x="2117675" y="2111404"/>
            <a:ext cx="2064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4945850" y="1777175"/>
            <a:ext cx="1044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6298675" y="1690675"/>
            <a:ext cx="2064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Oswald"/>
              <a:buNone/>
              <a:defRPr sz="2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6298675" y="2100400"/>
            <a:ext cx="2064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500"/>
              <a:buFont typeface="Lobster"/>
              <a:buNone/>
              <a:defRPr sz="3500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865425" y="3475125"/>
            <a:ext cx="10446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subTitle"/>
          </p:nvPr>
        </p:nvSpPr>
        <p:spPr>
          <a:xfrm>
            <a:off x="2117675" y="3285707"/>
            <a:ext cx="2064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Oswald"/>
              <a:buNone/>
              <a:defRPr sz="2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9" type="subTitle"/>
          </p:nvPr>
        </p:nvSpPr>
        <p:spPr>
          <a:xfrm>
            <a:off x="2117675" y="3713504"/>
            <a:ext cx="2064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3" type="title"/>
          </p:nvPr>
        </p:nvSpPr>
        <p:spPr>
          <a:xfrm>
            <a:off x="4945850" y="3379275"/>
            <a:ext cx="1044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obster"/>
              <a:buNone/>
              <a:defRPr sz="10000"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4" type="subTitle"/>
          </p:nvPr>
        </p:nvSpPr>
        <p:spPr>
          <a:xfrm>
            <a:off x="6298675" y="3292775"/>
            <a:ext cx="2064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Oswald"/>
              <a:buNone/>
              <a:defRPr sz="2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5" type="subTitle"/>
          </p:nvPr>
        </p:nvSpPr>
        <p:spPr>
          <a:xfrm>
            <a:off x="6298675" y="3702500"/>
            <a:ext cx="2064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0000" y="1489575"/>
            <a:ext cx="38520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181818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2114700" y="1690600"/>
            <a:ext cx="4914600" cy="22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1497138" y="4121400"/>
            <a:ext cx="6149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1800"/>
              <a:buNone/>
              <a:defRPr>
                <a:solidFill>
                  <a:srgbClr val="FF77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1321125" y="3704600"/>
            <a:ext cx="25431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subTitle"/>
          </p:nvPr>
        </p:nvSpPr>
        <p:spPr>
          <a:xfrm>
            <a:off x="1492200" y="2950625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" name="Google Shape;47;p8"/>
          <p:cNvSpPr txBox="1"/>
          <p:nvPr>
            <p:ph idx="3" type="subTitle"/>
          </p:nvPr>
        </p:nvSpPr>
        <p:spPr>
          <a:xfrm>
            <a:off x="5279775" y="3704600"/>
            <a:ext cx="25431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4" type="subTitle"/>
          </p:nvPr>
        </p:nvSpPr>
        <p:spPr>
          <a:xfrm>
            <a:off x="5450925" y="2950625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81818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779850" y="3289875"/>
            <a:ext cx="4644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 txBox="1"/>
          <p:nvPr>
            <p:ph idx="2" type="title"/>
          </p:nvPr>
        </p:nvSpPr>
        <p:spPr>
          <a:xfrm>
            <a:off x="3779850" y="1726050"/>
            <a:ext cx="46443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3791635" y="4209900"/>
            <a:ext cx="463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720013" y="3795863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2" type="subTitle"/>
          </p:nvPr>
        </p:nvSpPr>
        <p:spPr>
          <a:xfrm>
            <a:off x="720013" y="3424375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3" type="subTitle"/>
          </p:nvPr>
        </p:nvSpPr>
        <p:spPr>
          <a:xfrm>
            <a:off x="3471600" y="3795863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4" type="subTitle"/>
          </p:nvPr>
        </p:nvSpPr>
        <p:spPr>
          <a:xfrm>
            <a:off x="3471600" y="3420020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0"/>
          <p:cNvSpPr txBox="1"/>
          <p:nvPr>
            <p:ph idx="5" type="subTitle"/>
          </p:nvPr>
        </p:nvSpPr>
        <p:spPr>
          <a:xfrm>
            <a:off x="6223175" y="3795863"/>
            <a:ext cx="2200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6" type="subTitle"/>
          </p:nvPr>
        </p:nvSpPr>
        <p:spPr>
          <a:xfrm>
            <a:off x="6223175" y="3424375"/>
            <a:ext cx="22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74B"/>
              </a:buClr>
              <a:buSzPts val="3500"/>
              <a:buFont typeface="Lobster"/>
              <a:buNone/>
              <a:defRPr b="0" i="0" sz="3500" u="none" cap="none" strike="noStrike">
                <a:solidFill>
                  <a:srgbClr val="FF774B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489575"/>
            <a:ext cx="77040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Oswald"/>
              <a:buChar char="●"/>
              <a:defRPr b="0" i="0" sz="1800" u="none" cap="none" strike="noStrike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Oswald"/>
              <a:buChar char="○"/>
              <a:defRPr b="0" i="0" sz="1400" u="none" cap="none" strike="noStrike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Oswald"/>
              <a:buChar char="■"/>
              <a:defRPr b="0" i="0" sz="1400" u="none" cap="none" strike="noStrike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Oswald"/>
              <a:buChar char="●"/>
              <a:defRPr b="0" i="0" sz="1400" u="none" cap="none" strike="noStrike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Oswald"/>
              <a:buChar char="○"/>
              <a:defRPr b="0" i="0" sz="1400" u="none" cap="none" strike="noStrike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Oswald"/>
              <a:buChar char="■"/>
              <a:defRPr b="0" i="0" sz="1400" u="none" cap="none" strike="noStrike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Oswald"/>
              <a:buChar char="●"/>
              <a:defRPr b="0" i="0" sz="1400" u="none" cap="none" strike="noStrike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Oswald"/>
              <a:buChar char="○"/>
              <a:defRPr b="0" i="0" sz="1400" u="none" cap="none" strike="noStrike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Oswald"/>
              <a:buChar char="■"/>
              <a:defRPr b="0" i="0" sz="1400" u="none" cap="none" strike="noStrike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300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300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300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300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300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300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300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300">
                <a:solidFill>
                  <a:srgbClr val="18181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4154963" y="1392899"/>
            <a:ext cx="28194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9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lang="en" sz="390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llusion</a:t>
            </a:r>
            <a:endParaRPr sz="3900">
              <a:solidFill>
                <a:schemeClr val="accent4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128125" y="4582650"/>
            <a:ext cx="399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Barragan </a:t>
            </a:r>
            <a:r>
              <a:rPr lang="en"/>
              <a:t>- </a:t>
            </a:r>
            <a:r>
              <a:rPr lang="en"/>
              <a:t>Saclier </a:t>
            </a:r>
            <a:r>
              <a:rPr lang="en"/>
              <a:t>- </a:t>
            </a:r>
            <a:r>
              <a:rPr lang="en"/>
              <a:t>Tribout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638" y="1445350"/>
            <a:ext cx="1708775" cy="1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7765425" y="4582650"/>
            <a:ext cx="1280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2020 - 2021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System</a:t>
            </a:r>
            <a:endParaRPr/>
          </a:p>
        </p:txBody>
      </p:sp>
      <p:sp>
        <p:nvSpPr>
          <p:cNvPr id="291" name="Google Shape;291;p36"/>
          <p:cNvSpPr txBox="1"/>
          <p:nvPr>
            <p:ph idx="1" type="subTitle"/>
          </p:nvPr>
        </p:nvSpPr>
        <p:spPr>
          <a:xfrm>
            <a:off x="714350" y="1314700"/>
            <a:ext cx="7704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Avoir un comportement -&gt; modification des valeurs des components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Pré-requis de 1 ou plusieurs component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Liste des entités ayant les critères requis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Vérification en cas d’ajout ou de suppression d’un component</a:t>
            </a:r>
            <a:endParaRPr sz="1600">
              <a:solidFill>
                <a:srgbClr val="FFFFFF"/>
              </a:solidFill>
            </a:endParaRPr>
          </a:p>
        </p:txBody>
      </p:sp>
      <p:graphicFrame>
        <p:nvGraphicFramePr>
          <p:cNvPr id="292" name="Google Shape;292;p36"/>
          <p:cNvGraphicFramePr/>
          <p:nvPr/>
        </p:nvGraphicFramePr>
        <p:xfrm>
          <a:off x="3884375" y="299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427050"/>
                <a:gridCol w="427050"/>
                <a:gridCol w="427050"/>
                <a:gridCol w="427050"/>
              </a:tblGrid>
              <a:tr h="4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93" name="Google Shape;293;p36"/>
          <p:cNvSpPr txBox="1"/>
          <p:nvPr/>
        </p:nvSpPr>
        <p:spPr>
          <a:xfrm>
            <a:off x="2547625" y="2975188"/>
            <a:ext cx="1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Component A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3960575" y="34338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4411045" y="34338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4861505" y="34338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5275232" y="34338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98" name="Google Shape;298;p36"/>
          <p:cNvGraphicFramePr/>
          <p:nvPr/>
        </p:nvGraphicFramePr>
        <p:xfrm>
          <a:off x="3926625" y="383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427050"/>
                <a:gridCol w="427050"/>
                <a:gridCol w="427050"/>
                <a:gridCol w="427050"/>
              </a:tblGrid>
              <a:tr h="4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99" name="Google Shape;299;p36"/>
          <p:cNvSpPr txBox="1"/>
          <p:nvPr/>
        </p:nvSpPr>
        <p:spPr>
          <a:xfrm>
            <a:off x="2587550" y="3834100"/>
            <a:ext cx="1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Component 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4002825" y="42724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4453295" y="42724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903755" y="42724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5317482" y="42724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304" name="Google Shape;304;p36"/>
          <p:cNvGraphicFramePr/>
          <p:nvPr/>
        </p:nvGraphicFramePr>
        <p:xfrm>
          <a:off x="7082525" y="299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427050"/>
                <a:gridCol w="427050"/>
                <a:gridCol w="427050"/>
                <a:gridCol w="427050"/>
              </a:tblGrid>
              <a:tr h="4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05" name="Google Shape;305;p36"/>
          <p:cNvSpPr txBox="1"/>
          <p:nvPr/>
        </p:nvSpPr>
        <p:spPr>
          <a:xfrm>
            <a:off x="6125502" y="2995475"/>
            <a:ext cx="8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ToEntityA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7158725" y="34338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7609195" y="34338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8059655" y="34338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8473382" y="34338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866600" y="3199275"/>
            <a:ext cx="8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System S</a:t>
            </a:r>
            <a:endParaRPr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406350" y="3599475"/>
            <a:ext cx="19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74B"/>
                </a:solidFill>
                <a:latin typeface="Oswald"/>
                <a:ea typeface="Oswald"/>
                <a:cs typeface="Oswald"/>
                <a:sym typeface="Oswald"/>
              </a:rPr>
              <a:t>Requiert CA(3) et CB(3) pour appliquer sur E(2)</a:t>
            </a:r>
            <a:endParaRPr>
              <a:solidFill>
                <a:srgbClr val="FF774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312" name="Google Shape;312;p36"/>
          <p:cNvGraphicFramePr/>
          <p:nvPr/>
        </p:nvGraphicFramePr>
        <p:xfrm>
          <a:off x="7082525" y="38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427050"/>
                <a:gridCol w="427050"/>
                <a:gridCol w="427050"/>
                <a:gridCol w="427050"/>
              </a:tblGrid>
              <a:tr h="4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3" name="Google Shape;313;p36"/>
          <p:cNvSpPr txBox="1"/>
          <p:nvPr/>
        </p:nvSpPr>
        <p:spPr>
          <a:xfrm>
            <a:off x="6125400" y="3803450"/>
            <a:ext cx="8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EntityB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7158725" y="4241850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7609195" y="4241850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8059655" y="4241850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8473382" y="4241850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3445900" y="3289875"/>
            <a:ext cx="497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323" name="Google Shape;323;p37"/>
          <p:cNvSpPr txBox="1"/>
          <p:nvPr>
            <p:ph idx="2" type="title"/>
          </p:nvPr>
        </p:nvSpPr>
        <p:spPr>
          <a:xfrm>
            <a:off x="3779850" y="1726050"/>
            <a:ext cx="46443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24" name="Google Shape;324;p37"/>
          <p:cNvCxnSpPr/>
          <p:nvPr/>
        </p:nvCxnSpPr>
        <p:spPr>
          <a:xfrm>
            <a:off x="-28050" y="890543"/>
            <a:ext cx="988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325" name="Google Shape;325;p37"/>
          <p:cNvCxnSpPr/>
          <p:nvPr/>
        </p:nvCxnSpPr>
        <p:spPr>
          <a:xfrm>
            <a:off x="1952875" y="890543"/>
            <a:ext cx="7246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med" w="med" type="diamond"/>
            <a:tailEnd len="sm" w="sm" type="none"/>
          </a:ln>
        </p:spPr>
      </p:cxn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50" y="479950"/>
            <a:ext cx="988200" cy="82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/>
          <p:nvPr/>
        </p:nvSpPr>
        <p:spPr>
          <a:xfrm>
            <a:off x="478675" y="1462113"/>
            <a:ext cx="7944600" cy="944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RenderData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Mesh Rendering</a:t>
            </a:r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620838" y="2956288"/>
            <a:ext cx="19959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MeshInstance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3420488" y="1895663"/>
            <a:ext cx="22440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Materials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6104400" y="1895663"/>
            <a:ext cx="22404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Meshes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736575" y="1895663"/>
            <a:ext cx="22440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Shaders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3150900" y="2768088"/>
            <a:ext cx="1995900" cy="331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Mesh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3150900" y="3349888"/>
            <a:ext cx="1995900" cy="331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Material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39" name="Google Shape;339;p38"/>
          <p:cNvCxnSpPr>
            <a:stCxn id="333" idx="3"/>
            <a:endCxn id="337" idx="1"/>
          </p:cNvCxnSpPr>
          <p:nvPr/>
        </p:nvCxnSpPr>
        <p:spPr>
          <a:xfrm flipH="1" rot="10800000">
            <a:off x="2616738" y="2933788"/>
            <a:ext cx="534300" cy="21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38"/>
          <p:cNvCxnSpPr>
            <a:stCxn id="333" idx="3"/>
            <a:endCxn id="338" idx="1"/>
          </p:cNvCxnSpPr>
          <p:nvPr/>
        </p:nvCxnSpPr>
        <p:spPr>
          <a:xfrm>
            <a:off x="2616738" y="3153088"/>
            <a:ext cx="534300" cy="36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38"/>
          <p:cNvSpPr/>
          <p:nvPr/>
        </p:nvSpPr>
        <p:spPr>
          <a:xfrm>
            <a:off x="5774700" y="3349888"/>
            <a:ext cx="1995900" cy="331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Shader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42" name="Google Shape;342;p38"/>
          <p:cNvCxnSpPr>
            <a:stCxn id="338" idx="3"/>
            <a:endCxn id="341" idx="1"/>
          </p:cNvCxnSpPr>
          <p:nvPr/>
        </p:nvCxnSpPr>
        <p:spPr>
          <a:xfrm>
            <a:off x="5146800" y="3515638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8"/>
          <p:cNvSpPr/>
          <p:nvPr/>
        </p:nvSpPr>
        <p:spPr>
          <a:xfrm>
            <a:off x="478675" y="4081301"/>
            <a:ext cx="7944600" cy="572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Renderer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1655424" y="4170850"/>
            <a:ext cx="58770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MeshInstances Sorted By Mesh and By Shader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Lumières</a:t>
            </a:r>
            <a:endParaRPr/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075" y="1372475"/>
            <a:ext cx="3729825" cy="308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de Rendu</a:t>
            </a:r>
            <a:endParaRPr/>
          </a:p>
        </p:txBody>
      </p:sp>
      <p:sp>
        <p:nvSpPr>
          <p:cNvPr id="356" name="Google Shape;356;p40"/>
          <p:cNvSpPr/>
          <p:nvPr/>
        </p:nvSpPr>
        <p:spPr>
          <a:xfrm>
            <a:off x="1634175" y="1360825"/>
            <a:ext cx="13362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FB Shadows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1634175" y="2016339"/>
            <a:ext cx="13362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Anti aliasing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58" name="Google Shape;358;p40"/>
          <p:cNvCxnSpPr>
            <a:stCxn id="356" idx="2"/>
            <a:endCxn id="357" idx="0"/>
          </p:cNvCxnSpPr>
          <p:nvPr/>
        </p:nvCxnSpPr>
        <p:spPr>
          <a:xfrm>
            <a:off x="2302275" y="1815025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40"/>
          <p:cNvSpPr/>
          <p:nvPr/>
        </p:nvSpPr>
        <p:spPr>
          <a:xfrm>
            <a:off x="1634175" y="2671852"/>
            <a:ext cx="13362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FB Features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60" name="Google Shape;360;p40"/>
          <p:cNvCxnSpPr>
            <a:stCxn id="357" idx="2"/>
            <a:endCxn id="359" idx="0"/>
          </p:cNvCxnSpPr>
          <p:nvPr/>
        </p:nvCxnSpPr>
        <p:spPr>
          <a:xfrm>
            <a:off x="2302275" y="2470539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40"/>
          <p:cNvSpPr/>
          <p:nvPr/>
        </p:nvSpPr>
        <p:spPr>
          <a:xfrm>
            <a:off x="1634175" y="3327366"/>
            <a:ext cx="13362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FB Bloom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62" name="Google Shape;362;p40"/>
          <p:cNvCxnSpPr>
            <a:stCxn id="359" idx="2"/>
            <a:endCxn id="361" idx="0"/>
          </p:cNvCxnSpPr>
          <p:nvPr/>
        </p:nvCxnSpPr>
        <p:spPr>
          <a:xfrm>
            <a:off x="2302275" y="3126052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3" name="Google Shape;3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750" y="1442800"/>
            <a:ext cx="3729825" cy="308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1634175" y="3982900"/>
            <a:ext cx="13362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Rendu Final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65" name="Google Shape;365;p40"/>
          <p:cNvCxnSpPr/>
          <p:nvPr/>
        </p:nvCxnSpPr>
        <p:spPr>
          <a:xfrm>
            <a:off x="2302275" y="3781577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3445900" y="3289875"/>
            <a:ext cx="497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371" name="Google Shape;371;p41"/>
          <p:cNvSpPr txBox="1"/>
          <p:nvPr>
            <p:ph idx="2" type="title"/>
          </p:nvPr>
        </p:nvSpPr>
        <p:spPr>
          <a:xfrm>
            <a:off x="3779850" y="1726050"/>
            <a:ext cx="46443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72" name="Google Shape;372;p41"/>
          <p:cNvCxnSpPr/>
          <p:nvPr/>
        </p:nvCxnSpPr>
        <p:spPr>
          <a:xfrm>
            <a:off x="-28050" y="890543"/>
            <a:ext cx="988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373" name="Google Shape;373;p41"/>
          <p:cNvCxnSpPr/>
          <p:nvPr/>
        </p:nvCxnSpPr>
        <p:spPr>
          <a:xfrm>
            <a:off x="1952875" y="890543"/>
            <a:ext cx="7246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374" name="Google Shape;374;p41"/>
          <p:cNvSpPr/>
          <p:nvPr/>
        </p:nvSpPr>
        <p:spPr>
          <a:xfrm>
            <a:off x="1438017" y="974201"/>
            <a:ext cx="37109" cy="37013"/>
          </a:xfrm>
          <a:custGeom>
            <a:rect b="b" l="l" r="r" t="t"/>
            <a:pathLst>
              <a:path extrusionOk="0" h="12266" w="12298">
                <a:moveTo>
                  <a:pt x="0" y="1"/>
                </a:moveTo>
                <a:lnTo>
                  <a:pt x="0" y="12266"/>
                </a:lnTo>
                <a:lnTo>
                  <a:pt x="12298" y="12266"/>
                </a:lnTo>
                <a:lnTo>
                  <a:pt x="12298" y="1"/>
                </a:lnTo>
                <a:close/>
              </a:path>
            </a:pathLst>
          </a:custGeom>
          <a:solidFill>
            <a:srgbClr val="FF77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50" y="479950"/>
            <a:ext cx="988200" cy="82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381" name="Google Shape;381;p42"/>
          <p:cNvSpPr/>
          <p:nvPr/>
        </p:nvSpPr>
        <p:spPr>
          <a:xfrm>
            <a:off x="5094325" y="1942775"/>
            <a:ext cx="1647600" cy="879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2" name="Google Shape;382;p42"/>
          <p:cNvSpPr/>
          <p:nvPr/>
        </p:nvSpPr>
        <p:spPr>
          <a:xfrm>
            <a:off x="5347650" y="2028500"/>
            <a:ext cx="11052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Animations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4902300" y="1542575"/>
            <a:ext cx="19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Animator : Component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5094325" y="2422088"/>
            <a:ext cx="16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CurrentAnimation</a:t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>
            <a:off x="4460375" y="3446325"/>
            <a:ext cx="1215600" cy="1303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ame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duration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loop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4070225" y="3046113"/>
            <a:ext cx="19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Animation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42"/>
          <p:cNvSpPr/>
          <p:nvPr/>
        </p:nvSpPr>
        <p:spPr>
          <a:xfrm>
            <a:off x="6127550" y="3446325"/>
            <a:ext cx="1105200" cy="620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EntityId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KeyFrames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5682200" y="3099700"/>
            <a:ext cx="19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Channel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4557425" y="3827500"/>
            <a:ext cx="941100" cy="33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Channels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0" name="Google Shape;390;p42"/>
          <p:cNvPicPr preferRelativeResize="0"/>
          <p:nvPr/>
        </p:nvPicPr>
        <p:blipFill rotWithShape="1">
          <a:blip r:embed="rId3">
            <a:alphaModFix/>
          </a:blip>
          <a:srcRect b="9950" l="0" r="11621" t="0"/>
          <a:stretch/>
        </p:blipFill>
        <p:spPr>
          <a:xfrm>
            <a:off x="720000" y="1942763"/>
            <a:ext cx="2094200" cy="15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/>
          <p:nvPr/>
        </p:nvSpPr>
        <p:spPr>
          <a:xfrm>
            <a:off x="1608075" y="2474750"/>
            <a:ext cx="3275100" cy="134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Pour Chaque Channel de l’animation Courante :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-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Calcul l’interpolation entre les 2 frames les plus proches de 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-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Update de la position, rotation et/ou scale de l’entity correspondante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6" name="Google Shape;396;p4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Animation</a:t>
            </a:r>
            <a:endParaRPr/>
          </a:p>
        </p:txBody>
      </p:sp>
      <p:sp>
        <p:nvSpPr>
          <p:cNvPr id="397" name="Google Shape;397;p43"/>
          <p:cNvSpPr txBox="1"/>
          <p:nvPr/>
        </p:nvSpPr>
        <p:spPr>
          <a:xfrm>
            <a:off x="6420600" y="4670000"/>
            <a:ext cx="6497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2416875" y="2074550"/>
            <a:ext cx="16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Animator : System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575" y="1569900"/>
            <a:ext cx="3329610" cy="29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Skeletal Animation</a:t>
            </a:r>
            <a:endParaRPr/>
          </a:p>
        </p:txBody>
      </p:sp>
      <p:pic>
        <p:nvPicPr>
          <p:cNvPr id="405" name="Google Shape;405;p44"/>
          <p:cNvPicPr preferRelativeResize="0"/>
          <p:nvPr/>
        </p:nvPicPr>
        <p:blipFill rotWithShape="1">
          <a:blip r:embed="rId3">
            <a:alphaModFix/>
          </a:blip>
          <a:srcRect b="0" l="10583" r="7943" t="0"/>
          <a:stretch/>
        </p:blipFill>
        <p:spPr>
          <a:xfrm>
            <a:off x="1332800" y="1883725"/>
            <a:ext cx="2119550" cy="230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4"/>
          <p:cNvPicPr preferRelativeResize="0"/>
          <p:nvPr/>
        </p:nvPicPr>
        <p:blipFill rotWithShape="1">
          <a:blip r:embed="rId4">
            <a:alphaModFix/>
          </a:blip>
          <a:srcRect b="0" l="6112" r="0" t="0"/>
          <a:stretch/>
        </p:blipFill>
        <p:spPr>
          <a:xfrm>
            <a:off x="5094375" y="1883722"/>
            <a:ext cx="2119550" cy="230880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 txBox="1"/>
          <p:nvPr/>
        </p:nvSpPr>
        <p:spPr>
          <a:xfrm>
            <a:off x="6801600" y="4365200"/>
            <a:ext cx="6497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/>
          <p:nvPr/>
        </p:nvSpPr>
        <p:spPr>
          <a:xfrm>
            <a:off x="2238200" y="1866925"/>
            <a:ext cx="2400900" cy="179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Skeletal Animation</a:t>
            </a:r>
            <a:endParaRPr/>
          </a:p>
        </p:txBody>
      </p:sp>
      <p:sp>
        <p:nvSpPr>
          <p:cNvPr id="414" name="Google Shape;414;p45"/>
          <p:cNvSpPr txBox="1"/>
          <p:nvPr/>
        </p:nvSpPr>
        <p:spPr>
          <a:xfrm>
            <a:off x="-1707800" y="201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5" name="Google Shape;415;p45"/>
          <p:cNvSpPr/>
          <p:nvPr/>
        </p:nvSpPr>
        <p:spPr>
          <a:xfrm>
            <a:off x="2453750" y="3157425"/>
            <a:ext cx="19959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Skeleton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16" name="Google Shape;416;p45"/>
          <p:cNvCxnSpPr>
            <a:stCxn id="415" idx="2"/>
            <a:endCxn id="417" idx="0"/>
          </p:cNvCxnSpPr>
          <p:nvPr/>
        </p:nvCxnSpPr>
        <p:spPr>
          <a:xfrm flipH="1">
            <a:off x="2469800" y="3551025"/>
            <a:ext cx="981900" cy="5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45"/>
          <p:cNvSpPr/>
          <p:nvPr/>
        </p:nvSpPr>
        <p:spPr>
          <a:xfrm>
            <a:off x="2057763" y="4108488"/>
            <a:ext cx="8238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Bone 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8" name="Google Shape;418;p45"/>
          <p:cNvSpPr/>
          <p:nvPr/>
        </p:nvSpPr>
        <p:spPr>
          <a:xfrm>
            <a:off x="2994600" y="4108488"/>
            <a:ext cx="8238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Bone 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19" name="Google Shape;419;p45"/>
          <p:cNvCxnSpPr>
            <a:stCxn id="415" idx="2"/>
            <a:endCxn id="418" idx="0"/>
          </p:cNvCxnSpPr>
          <p:nvPr/>
        </p:nvCxnSpPr>
        <p:spPr>
          <a:xfrm flipH="1">
            <a:off x="3406400" y="3551025"/>
            <a:ext cx="45300" cy="5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5"/>
          <p:cNvSpPr/>
          <p:nvPr/>
        </p:nvSpPr>
        <p:spPr>
          <a:xfrm>
            <a:off x="3931438" y="4108488"/>
            <a:ext cx="8238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Bone 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21" name="Google Shape;421;p45"/>
          <p:cNvCxnSpPr>
            <a:stCxn id="415" idx="2"/>
            <a:endCxn id="420" idx="0"/>
          </p:cNvCxnSpPr>
          <p:nvPr/>
        </p:nvCxnSpPr>
        <p:spPr>
          <a:xfrm>
            <a:off x="3451700" y="3551025"/>
            <a:ext cx="891600" cy="5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45"/>
          <p:cNvSpPr txBox="1"/>
          <p:nvPr/>
        </p:nvSpPr>
        <p:spPr>
          <a:xfrm>
            <a:off x="2728350" y="135112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Entity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3" name="Google Shape;423;p45"/>
          <p:cNvSpPr/>
          <p:nvPr/>
        </p:nvSpPr>
        <p:spPr>
          <a:xfrm>
            <a:off x="2453750" y="2635325"/>
            <a:ext cx="19959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MeshInstance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4" name="Google Shape;424;p45"/>
          <p:cNvSpPr/>
          <p:nvPr/>
        </p:nvSpPr>
        <p:spPr>
          <a:xfrm>
            <a:off x="2453750" y="2086625"/>
            <a:ext cx="19959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Transform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45"/>
          <p:cNvSpPr/>
          <p:nvPr/>
        </p:nvSpPr>
        <p:spPr>
          <a:xfrm>
            <a:off x="6319400" y="2347450"/>
            <a:ext cx="1647600" cy="1366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6" name="Google Shape;426;p45"/>
          <p:cNvSpPr txBox="1"/>
          <p:nvPr/>
        </p:nvSpPr>
        <p:spPr>
          <a:xfrm>
            <a:off x="6465050" y="1818375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Bone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7" name="Google Shape;427;p45"/>
          <p:cNvSpPr/>
          <p:nvPr/>
        </p:nvSpPr>
        <p:spPr>
          <a:xfrm>
            <a:off x="6518900" y="2569225"/>
            <a:ext cx="12486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Entity Id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6518900" y="3165650"/>
            <a:ext cx="12486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Offset Matrix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2" name="Google Shape;182;p28"/>
          <p:cNvSpPr txBox="1"/>
          <p:nvPr>
            <p:ph idx="1" type="subTitle"/>
          </p:nvPr>
        </p:nvSpPr>
        <p:spPr>
          <a:xfrm>
            <a:off x="714350" y="1476750"/>
            <a:ext cx="7704000" cy="3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C++ 17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OpenGL 4.5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GLM 0.9.8.6 -&gt; Maths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GLAD 0.1.34 -&gt; Loader OpenGL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GLFW 3.3.2  -&gt; Système de fenêtre et d’inputs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Open Asset Import Library (Assimp) 5.0.1 -&gt; Load mesh et animations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Dear ImGui 1.79 -&gt; Interface de l'éditeur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IrrKlang: 1.6.0 -&gt; Son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Premake 0.5 -&gt; Setup le projet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Skeletal Animation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-1707800" y="2010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1022650" y="1768075"/>
            <a:ext cx="1506900" cy="43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Positions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1022650" y="2355306"/>
            <a:ext cx="1506900" cy="43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Normals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1022650" y="2942538"/>
            <a:ext cx="1506900" cy="43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Uvs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1022650" y="3529769"/>
            <a:ext cx="1506900" cy="43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Weights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1022650" y="4117000"/>
            <a:ext cx="1506900" cy="43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BoneIds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1163350" y="1325100"/>
            <a:ext cx="12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Mesh Structure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1" name="Google Shape;441;p46"/>
          <p:cNvSpPr/>
          <p:nvPr/>
        </p:nvSpPr>
        <p:spPr>
          <a:xfrm>
            <a:off x="3279750" y="3533675"/>
            <a:ext cx="1687800" cy="43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Bones Matrices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42" name="Google Shape;442;p46"/>
          <p:cNvCxnSpPr>
            <a:stCxn id="441" idx="3"/>
          </p:cNvCxnSpPr>
          <p:nvPr/>
        </p:nvCxnSpPr>
        <p:spPr>
          <a:xfrm flipH="1" rot="10800000">
            <a:off x="4967550" y="3734075"/>
            <a:ext cx="11250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46"/>
          <p:cNvSpPr/>
          <p:nvPr/>
        </p:nvSpPr>
        <p:spPr>
          <a:xfrm>
            <a:off x="6092550" y="3525875"/>
            <a:ext cx="1778100" cy="43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Shader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650" y="1112700"/>
            <a:ext cx="1844245" cy="21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type="title"/>
          </p:nvPr>
        </p:nvSpPr>
        <p:spPr>
          <a:xfrm>
            <a:off x="3445900" y="3289875"/>
            <a:ext cx="497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Physique</a:t>
            </a:r>
            <a:endParaRPr/>
          </a:p>
        </p:txBody>
      </p:sp>
      <p:sp>
        <p:nvSpPr>
          <p:cNvPr id="450" name="Google Shape;450;p47"/>
          <p:cNvSpPr txBox="1"/>
          <p:nvPr>
            <p:ph idx="2" type="title"/>
          </p:nvPr>
        </p:nvSpPr>
        <p:spPr>
          <a:xfrm>
            <a:off x="3779850" y="1726050"/>
            <a:ext cx="46443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51" name="Google Shape;451;p47"/>
          <p:cNvCxnSpPr/>
          <p:nvPr/>
        </p:nvCxnSpPr>
        <p:spPr>
          <a:xfrm>
            <a:off x="-28050" y="890543"/>
            <a:ext cx="988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52" name="Google Shape;452;p47"/>
          <p:cNvCxnSpPr/>
          <p:nvPr/>
        </p:nvCxnSpPr>
        <p:spPr>
          <a:xfrm>
            <a:off x="1952875" y="890543"/>
            <a:ext cx="7246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53" name="Google Shape;453;p47"/>
          <p:cNvSpPr/>
          <p:nvPr/>
        </p:nvSpPr>
        <p:spPr>
          <a:xfrm>
            <a:off x="1438017" y="974201"/>
            <a:ext cx="37109" cy="37013"/>
          </a:xfrm>
          <a:custGeom>
            <a:rect b="b" l="l" r="r" t="t"/>
            <a:pathLst>
              <a:path extrusionOk="0" h="12266" w="12298">
                <a:moveTo>
                  <a:pt x="0" y="1"/>
                </a:moveTo>
                <a:lnTo>
                  <a:pt x="0" y="12266"/>
                </a:lnTo>
                <a:lnTo>
                  <a:pt x="12298" y="12266"/>
                </a:lnTo>
                <a:lnTo>
                  <a:pt x="12298" y="1"/>
                </a:lnTo>
                <a:close/>
              </a:path>
            </a:pathLst>
          </a:custGeom>
          <a:solidFill>
            <a:srgbClr val="FF77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50" y="479950"/>
            <a:ext cx="988200" cy="82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Références &amp; Inspirations</a:t>
            </a:r>
            <a:endParaRPr/>
          </a:p>
        </p:txBody>
      </p:sp>
      <p:sp>
        <p:nvSpPr>
          <p:cNvPr id="460" name="Google Shape;460;p48"/>
          <p:cNvSpPr txBox="1"/>
          <p:nvPr/>
        </p:nvSpPr>
        <p:spPr>
          <a:xfrm>
            <a:off x="-1707800" y="2010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1" name="Google Shape;4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700" y="1471600"/>
            <a:ext cx="2478601" cy="31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Collisions et RigidBodies</a:t>
            </a:r>
            <a:endParaRPr/>
          </a:p>
        </p:txBody>
      </p:sp>
      <p:sp>
        <p:nvSpPr>
          <p:cNvPr id="467" name="Google Shape;467;p49"/>
          <p:cNvSpPr txBox="1"/>
          <p:nvPr/>
        </p:nvSpPr>
        <p:spPr>
          <a:xfrm>
            <a:off x="-1707800" y="2010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8" name="Google Shape;4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27" y="1434027"/>
            <a:ext cx="3422575" cy="32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291" y="1434025"/>
            <a:ext cx="2652109" cy="324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PlayerControler</a:t>
            </a:r>
            <a:endParaRPr/>
          </a:p>
        </p:txBody>
      </p:sp>
      <p:sp>
        <p:nvSpPr>
          <p:cNvPr id="475" name="Google Shape;475;p50"/>
          <p:cNvSpPr txBox="1"/>
          <p:nvPr/>
        </p:nvSpPr>
        <p:spPr>
          <a:xfrm>
            <a:off x="-1707800" y="2010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76" name="Google Shape;4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838" y="1373050"/>
            <a:ext cx="3190325" cy="3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/>
          <p:nvPr>
            <p:ph type="title"/>
          </p:nvPr>
        </p:nvSpPr>
        <p:spPr>
          <a:xfrm>
            <a:off x="3445900" y="3289875"/>
            <a:ext cx="497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82" name="Google Shape;482;p51"/>
          <p:cNvSpPr txBox="1"/>
          <p:nvPr>
            <p:ph idx="2" type="title"/>
          </p:nvPr>
        </p:nvSpPr>
        <p:spPr>
          <a:xfrm>
            <a:off x="3779850" y="1726050"/>
            <a:ext cx="46443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83" name="Google Shape;483;p51"/>
          <p:cNvCxnSpPr/>
          <p:nvPr/>
        </p:nvCxnSpPr>
        <p:spPr>
          <a:xfrm>
            <a:off x="-28050" y="890543"/>
            <a:ext cx="988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84" name="Google Shape;484;p51"/>
          <p:cNvCxnSpPr/>
          <p:nvPr/>
        </p:nvCxnSpPr>
        <p:spPr>
          <a:xfrm>
            <a:off x="1952875" y="890543"/>
            <a:ext cx="7246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med" w="med" type="diamond"/>
            <a:tailEnd len="sm" w="sm" type="none"/>
          </a:ln>
        </p:spPr>
      </p:cxnSp>
      <p:pic>
        <p:nvPicPr>
          <p:cNvPr id="485" name="Google Shape;4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50" y="479950"/>
            <a:ext cx="988200" cy="82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Améliorations &amp; Ajouts</a:t>
            </a:r>
            <a:endParaRPr/>
          </a:p>
        </p:txBody>
      </p:sp>
      <p:sp>
        <p:nvSpPr>
          <p:cNvPr id="491" name="Google Shape;491;p52"/>
          <p:cNvSpPr txBox="1"/>
          <p:nvPr>
            <p:ph idx="1" type="subTitle"/>
          </p:nvPr>
        </p:nvSpPr>
        <p:spPr>
          <a:xfrm>
            <a:off x="714350" y="1637475"/>
            <a:ext cx="77040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Instanced Rendering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	Optimisation si plusieurs fois le même Mesh</a:t>
            </a:r>
            <a:br>
              <a:rPr lang="en" sz="1600">
                <a:solidFill>
                  <a:srgbClr val="FFFFFF"/>
                </a:solidFill>
              </a:rPr>
            </a:b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Animation transitions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	Pouvoir changer d’animation</a:t>
            </a:r>
            <a:br>
              <a:rPr lang="en" sz="1600">
                <a:solidFill>
                  <a:srgbClr val="FFFFFF"/>
                </a:solidFill>
              </a:rPr>
            </a:b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Animation Blending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	Transitions de l’animation soit plus fluide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Et bien d’autres.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 txBox="1"/>
          <p:nvPr>
            <p:ph type="title"/>
          </p:nvPr>
        </p:nvSpPr>
        <p:spPr>
          <a:xfrm>
            <a:off x="188700" y="1606550"/>
            <a:ext cx="43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Merci de votre attention !</a:t>
            </a:r>
            <a:endParaRPr/>
          </a:p>
        </p:txBody>
      </p:sp>
      <p:pic>
        <p:nvPicPr>
          <p:cNvPr id="497" name="Google Shape;497;p53"/>
          <p:cNvPicPr preferRelativeResize="0"/>
          <p:nvPr/>
        </p:nvPicPr>
        <p:blipFill rotWithShape="1">
          <a:blip r:embed="rId3">
            <a:alphaModFix/>
          </a:blip>
          <a:srcRect b="0" l="18425" r="24759" t="0"/>
          <a:stretch/>
        </p:blipFill>
        <p:spPr>
          <a:xfrm>
            <a:off x="4760575" y="0"/>
            <a:ext cx="43834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3"/>
          <p:cNvSpPr txBox="1"/>
          <p:nvPr>
            <p:ph idx="1" type="body"/>
          </p:nvPr>
        </p:nvSpPr>
        <p:spPr>
          <a:xfrm>
            <a:off x="1315800" y="2163750"/>
            <a:ext cx="2129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Avez-vous des questions ?</a:t>
            </a:r>
            <a:endParaRPr/>
          </a:p>
        </p:txBody>
      </p:sp>
      <p:pic>
        <p:nvPicPr>
          <p:cNvPr id="499" name="Google Shape;4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75" y="4603750"/>
            <a:ext cx="430600" cy="4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3"/>
          <p:cNvSpPr txBox="1"/>
          <p:nvPr>
            <p:ph idx="4294967295" type="ctrTitle"/>
          </p:nvPr>
        </p:nvSpPr>
        <p:spPr>
          <a:xfrm>
            <a:off x="643950" y="4568138"/>
            <a:ext cx="903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Illusion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53"/>
          <p:cNvSpPr txBox="1"/>
          <p:nvPr>
            <p:ph idx="4294967295" type="ctrTitle"/>
          </p:nvPr>
        </p:nvSpPr>
        <p:spPr>
          <a:xfrm>
            <a:off x="643950" y="4902263"/>
            <a:ext cx="9033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L’illusion est parfaite quand on ne la voit pas </a:t>
            </a:r>
            <a:endParaRPr b="1" sz="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957550" y="1167575"/>
            <a:ext cx="860400" cy="860400"/>
          </a:xfrm>
          <a:prstGeom prst="rect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865425" y="1263425"/>
            <a:ext cx="10446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9" name="Google Shape;189;p29"/>
          <p:cNvSpPr txBox="1"/>
          <p:nvPr>
            <p:ph idx="6" type="title"/>
          </p:nvPr>
        </p:nvSpPr>
        <p:spPr>
          <a:xfrm>
            <a:off x="720000" y="183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500"/>
              <a:t>Table of </a:t>
            </a:r>
            <a:r>
              <a:rPr lang="en"/>
              <a:t>c</a:t>
            </a:r>
            <a:r>
              <a:rPr lang="en" sz="3500"/>
              <a:t>ontents</a:t>
            </a:r>
            <a:endParaRPr sz="3500"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2117675" y="1302607"/>
            <a:ext cx="2064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ECS</a:t>
            </a:r>
            <a:endParaRPr/>
          </a:p>
        </p:txBody>
      </p:sp>
      <p:sp>
        <p:nvSpPr>
          <p:cNvPr id="191" name="Google Shape;191;p29"/>
          <p:cNvSpPr txBox="1"/>
          <p:nvPr>
            <p:ph idx="3" type="title"/>
          </p:nvPr>
        </p:nvSpPr>
        <p:spPr>
          <a:xfrm>
            <a:off x="4945850" y="1167575"/>
            <a:ext cx="1044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" name="Google Shape;192;p29"/>
          <p:cNvSpPr txBox="1"/>
          <p:nvPr>
            <p:ph idx="4" type="subTitle"/>
          </p:nvPr>
        </p:nvSpPr>
        <p:spPr>
          <a:xfrm>
            <a:off x="6298675" y="1309675"/>
            <a:ext cx="2064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193" name="Google Shape;193;p29"/>
          <p:cNvSpPr txBox="1"/>
          <p:nvPr>
            <p:ph idx="7" type="title"/>
          </p:nvPr>
        </p:nvSpPr>
        <p:spPr>
          <a:xfrm>
            <a:off x="865425" y="2560725"/>
            <a:ext cx="10446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4" name="Google Shape;194;p29"/>
          <p:cNvSpPr txBox="1"/>
          <p:nvPr>
            <p:ph idx="8" type="subTitle"/>
          </p:nvPr>
        </p:nvSpPr>
        <p:spPr>
          <a:xfrm>
            <a:off x="2117675" y="2599907"/>
            <a:ext cx="2064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accent3"/>
                </a:solidFill>
              </a:rPr>
              <a:t>Animation</a:t>
            </a:r>
            <a:endParaRPr/>
          </a:p>
        </p:txBody>
      </p:sp>
      <p:sp>
        <p:nvSpPr>
          <p:cNvPr id="195" name="Google Shape;195;p29"/>
          <p:cNvSpPr txBox="1"/>
          <p:nvPr>
            <p:ph idx="13" type="title"/>
          </p:nvPr>
        </p:nvSpPr>
        <p:spPr>
          <a:xfrm>
            <a:off x="4945850" y="2464875"/>
            <a:ext cx="1044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6" name="Google Shape;196;p29"/>
          <p:cNvSpPr txBox="1"/>
          <p:nvPr>
            <p:ph idx="14" type="subTitle"/>
          </p:nvPr>
        </p:nvSpPr>
        <p:spPr>
          <a:xfrm>
            <a:off x="6298675" y="2606975"/>
            <a:ext cx="2064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accent3"/>
                </a:solidFill>
              </a:rPr>
              <a:t>Physique</a:t>
            </a:r>
            <a:endParaRPr/>
          </a:p>
        </p:txBody>
      </p:sp>
      <p:cxnSp>
        <p:nvCxnSpPr>
          <p:cNvPr id="197" name="Google Shape;197;p29"/>
          <p:cNvCxnSpPr/>
          <p:nvPr/>
        </p:nvCxnSpPr>
        <p:spPr>
          <a:xfrm>
            <a:off x="1817950" y="1734569"/>
            <a:ext cx="23394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198" name="Google Shape;198;p29"/>
          <p:cNvSpPr/>
          <p:nvPr/>
        </p:nvSpPr>
        <p:spPr>
          <a:xfrm>
            <a:off x="957550" y="2470525"/>
            <a:ext cx="860400" cy="860400"/>
          </a:xfrm>
          <a:prstGeom prst="rect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29"/>
          <p:cNvCxnSpPr/>
          <p:nvPr/>
        </p:nvCxnSpPr>
        <p:spPr>
          <a:xfrm>
            <a:off x="1817950" y="3032907"/>
            <a:ext cx="23394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200" name="Google Shape;200;p29"/>
          <p:cNvSpPr/>
          <p:nvPr/>
        </p:nvSpPr>
        <p:spPr>
          <a:xfrm>
            <a:off x="5037950" y="1167575"/>
            <a:ext cx="860400" cy="860400"/>
          </a:xfrm>
          <a:prstGeom prst="rect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9"/>
          <p:cNvCxnSpPr/>
          <p:nvPr/>
        </p:nvCxnSpPr>
        <p:spPr>
          <a:xfrm>
            <a:off x="5898350" y="1736819"/>
            <a:ext cx="23394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202" name="Google Shape;202;p29"/>
          <p:cNvSpPr/>
          <p:nvPr/>
        </p:nvSpPr>
        <p:spPr>
          <a:xfrm>
            <a:off x="5037950" y="2470525"/>
            <a:ext cx="860400" cy="860400"/>
          </a:xfrm>
          <a:prstGeom prst="rect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29"/>
          <p:cNvCxnSpPr/>
          <p:nvPr/>
        </p:nvCxnSpPr>
        <p:spPr>
          <a:xfrm>
            <a:off x="5898350" y="3032907"/>
            <a:ext cx="23394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204" name="Google Shape;204;p29"/>
          <p:cNvSpPr txBox="1"/>
          <p:nvPr>
            <p:ph idx="7" type="title"/>
          </p:nvPr>
        </p:nvSpPr>
        <p:spPr>
          <a:xfrm>
            <a:off x="865425" y="3859751"/>
            <a:ext cx="10272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5" name="Google Shape;205;p29"/>
          <p:cNvSpPr txBox="1"/>
          <p:nvPr>
            <p:ph idx="8" type="subTitle"/>
          </p:nvPr>
        </p:nvSpPr>
        <p:spPr>
          <a:xfrm>
            <a:off x="2096834" y="3899625"/>
            <a:ext cx="20295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accent3"/>
                </a:solidFill>
              </a:rPr>
              <a:t>Conclusion</a:t>
            </a:r>
            <a:endParaRPr/>
          </a:p>
        </p:txBody>
      </p:sp>
      <p:cxnSp>
        <p:nvCxnSpPr>
          <p:cNvPr id="206" name="Google Shape;206;p29"/>
          <p:cNvCxnSpPr/>
          <p:nvPr/>
        </p:nvCxnSpPr>
        <p:spPr>
          <a:xfrm>
            <a:off x="1802097" y="4331043"/>
            <a:ext cx="23004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207" name="Google Shape;207;p29"/>
          <p:cNvSpPr/>
          <p:nvPr/>
        </p:nvSpPr>
        <p:spPr>
          <a:xfrm>
            <a:off x="957550" y="3765925"/>
            <a:ext cx="860400" cy="860400"/>
          </a:xfrm>
          <a:prstGeom prst="rect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1744050" y="1975025"/>
            <a:ext cx="5655900" cy="21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7200"/>
              <a:t>Démonstration Live</a:t>
            </a:r>
            <a:endParaRPr sz="7200"/>
          </a:p>
        </p:txBody>
      </p:sp>
      <p:cxnSp>
        <p:nvCxnSpPr>
          <p:cNvPr id="213" name="Google Shape;213;p30"/>
          <p:cNvCxnSpPr/>
          <p:nvPr/>
        </p:nvCxnSpPr>
        <p:spPr>
          <a:xfrm>
            <a:off x="-28050" y="890543"/>
            <a:ext cx="988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1952875" y="890543"/>
            <a:ext cx="7246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med" w="med" type="diamond"/>
            <a:tailEnd len="sm" w="sm" type="none"/>
          </a:ln>
        </p:spPr>
      </p:cxn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50" y="479950"/>
            <a:ext cx="988200" cy="82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445900" y="3289875"/>
            <a:ext cx="4978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ECS</a:t>
            </a:r>
            <a:endParaRPr/>
          </a:p>
        </p:txBody>
      </p:sp>
      <p:sp>
        <p:nvSpPr>
          <p:cNvPr id="221" name="Google Shape;221;p31"/>
          <p:cNvSpPr txBox="1"/>
          <p:nvPr>
            <p:ph idx="2" type="title"/>
          </p:nvPr>
        </p:nvSpPr>
        <p:spPr>
          <a:xfrm>
            <a:off x="3779850" y="1726050"/>
            <a:ext cx="46443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22" name="Google Shape;222;p31"/>
          <p:cNvCxnSpPr/>
          <p:nvPr/>
        </p:nvCxnSpPr>
        <p:spPr>
          <a:xfrm>
            <a:off x="-28050" y="890543"/>
            <a:ext cx="988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1952875" y="890543"/>
            <a:ext cx="7246200" cy="0"/>
          </a:xfrm>
          <a:prstGeom prst="straightConnector1">
            <a:avLst/>
          </a:prstGeom>
          <a:noFill/>
          <a:ln cap="flat" cmpd="sng" w="19050">
            <a:solidFill>
              <a:srgbClr val="FF774B"/>
            </a:solidFill>
            <a:prstDash val="solid"/>
            <a:round/>
            <a:headEnd len="med" w="med" type="diamond"/>
            <a:tailEnd len="sm" w="sm" type="none"/>
          </a:ln>
        </p:spPr>
      </p:cxn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50" y="479950"/>
            <a:ext cx="988200" cy="82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Généralités</a:t>
            </a:r>
            <a:endParaRPr/>
          </a:p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714350" y="1314700"/>
            <a:ext cx="7704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CPU -&gt; Beaucoup de puissance de calcul car évolution exponentiel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147" y="2256950"/>
            <a:ext cx="2416425" cy="22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Généralités</a:t>
            </a:r>
            <a:endParaRPr/>
          </a:p>
        </p:txBody>
      </p:sp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714350" y="1314700"/>
            <a:ext cx="7704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CPU</a:t>
            </a:r>
            <a:r>
              <a:rPr lang="en" sz="1600">
                <a:solidFill>
                  <a:srgbClr val="FFFFFF"/>
                </a:solidFill>
              </a:rPr>
              <a:t> -&gt; Beaucoup de puissance de calcul car évolution exponentiel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Accès mémoire -&gt; Coûteux </a:t>
            </a:r>
            <a:r>
              <a:rPr lang="en" sz="1600">
                <a:solidFill>
                  <a:schemeClr val="lt1"/>
                </a:solidFill>
              </a:rPr>
              <a:t>car évolution linéaire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Solution -&gt; Entity Component System pour compenser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Entity</a:t>
            </a:r>
            <a:endParaRPr/>
          </a:p>
        </p:txBody>
      </p:sp>
      <p:sp>
        <p:nvSpPr>
          <p:cNvPr id="243" name="Google Shape;243;p34"/>
          <p:cNvSpPr txBox="1"/>
          <p:nvPr>
            <p:ph idx="1" type="subTitle"/>
          </p:nvPr>
        </p:nvSpPr>
        <p:spPr>
          <a:xfrm>
            <a:off x="714350" y="1314700"/>
            <a:ext cx="77040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Tableau d’ID sur 32 Bits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22 bits pour l’index -&gt; position dans le tableau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10 bits pour la génération -&gt; la valeur dans le tableau</a:t>
            </a:r>
            <a:endParaRPr sz="1600">
              <a:solidFill>
                <a:srgbClr val="FFFFFF"/>
              </a:solidFill>
            </a:endParaRPr>
          </a:p>
          <a:p>
            <a: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</a:pPr>
            <a:r>
              <a:rPr lang="en" sz="1600">
                <a:solidFill>
                  <a:srgbClr val="FFFFFF"/>
                </a:solidFill>
              </a:rPr>
              <a:t>Génération -&gt; Réutilisabilité des index du tableau si suppression, évite les conflits</a:t>
            </a:r>
            <a:endParaRPr sz="1600">
              <a:solidFill>
                <a:srgbClr val="FFFFFF"/>
              </a:solidFill>
            </a:endParaRPr>
          </a:p>
        </p:txBody>
      </p:sp>
      <p:graphicFrame>
        <p:nvGraphicFramePr>
          <p:cNvPr id="244" name="Google Shape;244;p34"/>
          <p:cNvGraphicFramePr/>
          <p:nvPr/>
        </p:nvGraphicFramePr>
        <p:xfrm>
          <a:off x="610338" y="303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578825"/>
                <a:gridCol w="578825"/>
                <a:gridCol w="578825"/>
                <a:gridCol w="578825"/>
                <a:gridCol w="5788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45" name="Google Shape;245;p34"/>
          <p:cNvSpPr txBox="1"/>
          <p:nvPr/>
        </p:nvSpPr>
        <p:spPr>
          <a:xfrm>
            <a:off x="763225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1328350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620725" y="3071825"/>
            <a:ext cx="9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...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1893463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2508088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3023713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51" name="Google Shape;251;p34"/>
          <p:cNvGraphicFramePr/>
          <p:nvPr/>
        </p:nvGraphicFramePr>
        <p:xfrm>
          <a:off x="5239788" y="303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578825"/>
                <a:gridCol w="578825"/>
                <a:gridCol w="578825"/>
                <a:gridCol w="578825"/>
                <a:gridCol w="5788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52" name="Google Shape;252;p34"/>
          <p:cNvSpPr txBox="1"/>
          <p:nvPr/>
        </p:nvSpPr>
        <p:spPr>
          <a:xfrm>
            <a:off x="5392675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5957800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8250175" y="3071825"/>
            <a:ext cx="9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...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6522913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7137538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7653163" y="3472025"/>
            <a:ext cx="3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58" name="Google Shape;258;p34"/>
          <p:cNvCxnSpPr/>
          <p:nvPr/>
        </p:nvCxnSpPr>
        <p:spPr>
          <a:xfrm>
            <a:off x="4182125" y="3276825"/>
            <a:ext cx="55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>
            <a:off x="710125" y="4070350"/>
            <a:ext cx="74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74B"/>
                </a:solidFill>
                <a:latin typeface="Oswald"/>
                <a:ea typeface="Oswald"/>
                <a:cs typeface="Oswald"/>
                <a:sym typeface="Oswald"/>
              </a:rPr>
              <a:t>Suppression de l’entité d’index 1, puis création d’une nouvelle entité qui prendra la place de l’ancienne en index 1</a:t>
            </a:r>
            <a:endParaRPr>
              <a:solidFill>
                <a:srgbClr val="FF774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60" name="Google Shape;260;p34"/>
          <p:cNvCxnSpPr/>
          <p:nvPr/>
        </p:nvCxnSpPr>
        <p:spPr>
          <a:xfrm>
            <a:off x="1230025" y="2915700"/>
            <a:ext cx="4872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/>
          <p:nvPr/>
        </p:nvCxnSpPr>
        <p:spPr>
          <a:xfrm flipH="1">
            <a:off x="1237900" y="2899725"/>
            <a:ext cx="495300" cy="6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Component</a:t>
            </a:r>
            <a:endParaRPr/>
          </a:p>
        </p:txBody>
      </p:sp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714350" y="1314700"/>
            <a:ext cx="77040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Listes d’éléments -&gt; datas brutes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Tableaux pour relier les entités à leurs données associées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Tailles proportionnelles au nombre d’entité qui ont ce component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68" name="Google Shape;268;p35"/>
          <p:cNvGraphicFramePr/>
          <p:nvPr/>
        </p:nvGraphicFramePr>
        <p:xfrm>
          <a:off x="2284175" y="335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427050"/>
                <a:gridCol w="427050"/>
                <a:gridCol w="427050"/>
                <a:gridCol w="427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9" name="Google Shape;269;p35"/>
          <p:cNvGraphicFramePr/>
          <p:nvPr/>
        </p:nvGraphicFramePr>
        <p:xfrm>
          <a:off x="2284175" y="390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427050"/>
                <a:gridCol w="427050"/>
                <a:gridCol w="427050"/>
                <a:gridCol w="427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0" name="Google Shape;270;p35"/>
          <p:cNvGraphicFramePr/>
          <p:nvPr/>
        </p:nvGraphicFramePr>
        <p:xfrm>
          <a:off x="2284175" y="444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427050"/>
                <a:gridCol w="427050"/>
                <a:gridCol w="427050"/>
                <a:gridCol w="427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...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1" name="Google Shape;271;p35"/>
          <p:cNvSpPr txBox="1"/>
          <p:nvPr/>
        </p:nvSpPr>
        <p:spPr>
          <a:xfrm>
            <a:off x="1491525" y="2807075"/>
            <a:ext cx="7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ToEntity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72" name="Google Shape;272;p35"/>
          <p:cNvGraphicFramePr/>
          <p:nvPr/>
        </p:nvGraphicFramePr>
        <p:xfrm>
          <a:off x="2284175" y="28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427050"/>
                <a:gridCol w="427050"/>
                <a:gridCol w="427050"/>
                <a:gridCol w="427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73" name="Google Shape;273;p35"/>
          <p:cNvGraphicFramePr/>
          <p:nvPr/>
        </p:nvGraphicFramePr>
        <p:xfrm>
          <a:off x="5865575" y="277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{4B640A6D-85B6-4302-B61A-6E08CB94F1EB}</a:tableStyleId>
              </a:tblPr>
              <a:tblGrid>
                <a:gridCol w="427050"/>
                <a:gridCol w="427050"/>
                <a:gridCol w="427050"/>
                <a:gridCol w="427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74" name="Google Shape;274;p35"/>
          <p:cNvSpPr txBox="1"/>
          <p:nvPr/>
        </p:nvSpPr>
        <p:spPr>
          <a:xfrm>
            <a:off x="1596525" y="331945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1596525" y="3897275"/>
            <a:ext cx="4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1625200" y="4475075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5095725" y="2766875"/>
            <a:ext cx="6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ToData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2284175" y="2306600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774B"/>
                </a:solidFill>
                <a:latin typeface="Oswald"/>
                <a:ea typeface="Oswald"/>
                <a:cs typeface="Oswald"/>
                <a:sym typeface="Oswald"/>
              </a:rPr>
              <a:t>Component A</a:t>
            </a:r>
            <a:endParaRPr u="sng">
              <a:solidFill>
                <a:srgbClr val="FF774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6065975" y="2306600"/>
            <a:ext cx="6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774B"/>
                </a:solidFill>
                <a:latin typeface="Oswald"/>
                <a:ea typeface="Oswald"/>
                <a:cs typeface="Oswald"/>
                <a:sym typeface="Oswald"/>
              </a:rPr>
              <a:t>Entity</a:t>
            </a:r>
            <a:endParaRPr u="sng">
              <a:solidFill>
                <a:srgbClr val="FF774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5941775" y="32052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6392245" y="32052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6842705" y="32052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7256432" y="3205275"/>
            <a:ext cx="2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4" name="Google Shape;284;p35"/>
          <p:cNvCxnSpPr/>
          <p:nvPr/>
        </p:nvCxnSpPr>
        <p:spPr>
          <a:xfrm rot="10800000">
            <a:off x="3807750" y="2636050"/>
            <a:ext cx="21723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5"/>
          <p:cNvCxnSpPr/>
          <p:nvPr/>
        </p:nvCxnSpPr>
        <p:spPr>
          <a:xfrm>
            <a:off x="3639925" y="3155300"/>
            <a:ext cx="8100" cy="15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ewery Company Profile by Slidesgo">
  <a:themeElements>
    <a:clrScheme name="Simple Light">
      <a:dk1>
        <a:srgbClr val="181818"/>
      </a:dk1>
      <a:lt1>
        <a:srgbClr val="FFFFFF"/>
      </a:lt1>
      <a:dk2>
        <a:srgbClr val="FF774B"/>
      </a:dk2>
      <a:lt2>
        <a:srgbClr val="181818"/>
      </a:lt2>
      <a:accent1>
        <a:srgbClr val="FF774B"/>
      </a:accent1>
      <a:accent2>
        <a:srgbClr val="212121"/>
      </a:accent2>
      <a:accent3>
        <a:srgbClr val="F3F3F3"/>
      </a:accent3>
      <a:accent4>
        <a:srgbClr val="FFFFFF"/>
      </a:accent4>
      <a:accent5>
        <a:srgbClr val="FF774B"/>
      </a:accent5>
      <a:accent6>
        <a:srgbClr val="18181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